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70" r:id="rId5"/>
    <p:sldId id="268" r:id="rId6"/>
    <p:sldId id="269" r:id="rId7"/>
    <p:sldId id="271" r:id="rId8"/>
    <p:sldId id="272" r:id="rId9"/>
    <p:sldId id="273" r:id="rId10"/>
    <p:sldId id="258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080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475C-932A-4552-BB0D-7E062DC2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9F76B-3002-4A90-B32E-C79C712AE43D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A21AC-82FF-4B82-ACD3-C5081F02DD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Самовольный уход воспитанника из ДОУ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1.infourok.ru/uploads/ex/00b0/00003b47-a2ac3e77/img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2816" y="1484784"/>
            <a:ext cx="7571184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Стремитесь </a:t>
            </a:r>
            <a:r>
              <a:rPr lang="ru-RU" dirty="0"/>
              <a:t>делать тихое </a:t>
            </a:r>
            <a:r>
              <a:rPr lang="ru-RU" dirty="0" smtClean="0"/>
              <a:t>добро</a:t>
            </a:r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/>
              <a:t>ради похвалы или награды,</a:t>
            </a:r>
          </a:p>
          <a:p>
            <a:pPr>
              <a:buNone/>
            </a:pPr>
            <a:r>
              <a:rPr lang="ru-RU" dirty="0"/>
              <a:t>В пример им выдвижения не ради</a:t>
            </a:r>
          </a:p>
          <a:p>
            <a:pPr>
              <a:buNone/>
            </a:pPr>
            <a:r>
              <a:rPr lang="ru-RU" dirty="0"/>
              <a:t>Дарите людям знанье и тепло</a:t>
            </a:r>
          </a:p>
          <a:p>
            <a:pPr>
              <a:buNone/>
            </a:pPr>
            <a:r>
              <a:rPr lang="ru-RU" dirty="0"/>
              <a:t>Стремитесь делать все не напоказ, </a:t>
            </a:r>
          </a:p>
          <a:p>
            <a:pPr>
              <a:buNone/>
            </a:pPr>
            <a:r>
              <a:rPr lang="ru-RU" dirty="0"/>
              <a:t>Пусть искренни порывы Ваши будут,</a:t>
            </a:r>
          </a:p>
          <a:p>
            <a:pPr>
              <a:buNone/>
            </a:pPr>
            <a:r>
              <a:rPr lang="ru-RU" dirty="0"/>
              <a:t>Сознанье чье-то пусть они разбудят, </a:t>
            </a:r>
          </a:p>
          <a:p>
            <a:pPr>
              <a:buNone/>
            </a:pPr>
            <a:r>
              <a:rPr lang="ru-RU" dirty="0"/>
              <a:t>И чистота исходит пусть от </a:t>
            </a:r>
            <a:r>
              <a:rPr lang="ru-RU" dirty="0" smtClean="0"/>
              <a:t>Вас.</a:t>
            </a:r>
          </a:p>
          <a:p>
            <a:endParaRPr lang="ru-RU" dirty="0"/>
          </a:p>
          <a:p>
            <a:pPr algn="ctr">
              <a:buNone/>
            </a:pPr>
            <a:r>
              <a:rPr lang="ru-RU" b="1" smtClean="0"/>
              <a:t>                            Людмила </a:t>
            </a:r>
            <a:r>
              <a:rPr lang="ru-RU" b="1" dirty="0" err="1" smtClean="0"/>
              <a:t>Дашиева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242598" cy="51435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</a:t>
            </a:r>
            <a:r>
              <a:rPr lang="ru-RU" sz="4000" i="1" dirty="0" smtClean="0">
                <a:latin typeface="Monotype Corsiva" pitchFamily="66" charset="0"/>
              </a:rPr>
              <a:t>Необходимо предъявлять к ребёнку твёрдые, непререкаемые требования общества, вооружать нормами поведения, чтобы он знал, что можно и чего нельзя, </a:t>
            </a:r>
            <a:br>
              <a:rPr lang="ru-RU" sz="4000" i="1" dirty="0" smtClean="0"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>что похвально и что наказуемо»</a:t>
            </a:r>
            <a:br>
              <a:rPr lang="ru-RU" sz="4000" i="1" dirty="0" smtClean="0">
                <a:latin typeface="Monotype Corsiva" pitchFamily="66" charset="0"/>
              </a:rPr>
            </a:br>
            <a:r>
              <a:rPr lang="ru-RU" sz="4000" i="1" dirty="0" smtClean="0">
                <a:latin typeface="Monotype Corsiva" pitchFamily="66" charset="0"/>
              </a:rPr>
              <a:t>                        А. С. Макаренко.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>
              <a:latin typeface="Constantia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 flipH="1">
            <a:off x="8929718" y="4786322"/>
            <a:ext cx="714380" cy="1357322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Constantia" pitchFamily="18" charset="0"/>
              </a:rPr>
              <a:t>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 noGrp="1"/>
          </p:cNvSpPr>
          <p:nvPr>
            <p:ph type="title"/>
          </p:nvPr>
        </p:nvSpPr>
        <p:spPr bwMode="auto">
          <a:xfrm>
            <a:off x="928662" y="908720"/>
            <a:ext cx="764381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Самовольный уход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отсутствие ребёнка на территории учреждения без установленной причины.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 самовольных уходов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совокупность предупредительных мероприятий, направленных на охрану и укрепление здоровья, предупреждение и возникновение асоциальных проявлений, устранение факторов риска.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C418D-0B67-458A-95C9-EF0E8A70539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928662" y="3357562"/>
            <a:ext cx="807249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57188" y="1428750"/>
            <a:ext cx="8229600" cy="4525963"/>
          </a:xfrm>
        </p:spPr>
      </p:sp>
      <p:sp>
        <p:nvSpPr>
          <p:cNvPr id="4" name="Скругленный прямоугольник 3"/>
          <p:cNvSpPr/>
          <p:nvPr/>
        </p:nvSpPr>
        <p:spPr>
          <a:xfrm>
            <a:off x="428625" y="785813"/>
            <a:ext cx="8286750" cy="52863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Синдром ухода и бродяжничества </a:t>
            </a:r>
            <a:r>
              <a:rPr lang="ru-RU" sz="3200" dirty="0">
                <a:solidFill>
                  <a:schemeClr val="tx1"/>
                </a:solidFill>
              </a:rPr>
              <a:t>(«дромомания</a:t>
            </a:r>
            <a:r>
              <a:rPr lang="ru-RU" sz="2400" dirty="0">
                <a:solidFill>
                  <a:schemeClr val="tx1"/>
                </a:solidFill>
              </a:rPr>
              <a:t>»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от греч. </a:t>
            </a:r>
            <a:r>
              <a:rPr lang="ru-RU" sz="2400" dirty="0" err="1">
                <a:solidFill>
                  <a:schemeClr val="tx1"/>
                </a:solidFill>
              </a:rPr>
              <a:t>drоmos</a:t>
            </a:r>
            <a:r>
              <a:rPr lang="ru-RU" sz="2400" dirty="0">
                <a:solidFill>
                  <a:schemeClr val="tx1"/>
                </a:solidFill>
              </a:rPr>
              <a:t> - бег, путь и мания) - ) – патологическая страсть к путешествиям</a:t>
            </a:r>
          </a:p>
          <a:p>
            <a:pPr algn="ctr"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Встречается у детей 7-17 лет.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Выражается в повторяющихся уходах.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Наиболее часто встречается у мальчиков.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Следствие – сотрясение мозга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764704"/>
            <a:ext cx="8086724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Причины самовольных уходов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Воспитанники уходят из учреждений, когда…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 скучно и нечем занять себя (не были сформированы творческие потребности);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сводит монотонность, однообразие (пассивность, безынициативность);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Хотят впечатлений (нет понятий о последствиях и опасностях);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Испытывают потребность самоутверждения, принятия и признания (неразборчивость в способах, безответственность).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DA12-FB78-478B-83FE-3F530E763D9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26" y="1214422"/>
            <a:ext cx="8427870" cy="70328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Условия для  воспитания и развития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личности ребёнка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686800" cy="49117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DA12-FB78-478B-83FE-3F530E763D9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51520" y="1214422"/>
            <a:ext cx="2857520" cy="2286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Режим дня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43808" y="2285992"/>
            <a:ext cx="3071834" cy="24288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в вещах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52120" y="3500438"/>
            <a:ext cx="3214710" cy="257176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Поощрение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590550" y="1628800"/>
            <a:ext cx="8229600" cy="485775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dirty="0" smtClean="0"/>
              <a:t>		Говорите с ребенком!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dirty="0" smtClean="0"/>
              <a:t>	Начните с малого – спросите у ребёнка, как прошёл день, что было хорошего, какие проблемы; расскажите про свой день, свои успехи и трудности.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dirty="0" smtClean="0"/>
              <a:t>	Попробуйте найти время, </a:t>
            </a:r>
            <a:r>
              <a:rPr lang="ru-RU" sz="2100" dirty="0" smtClean="0"/>
              <a:t>чтобы всей семьей сходить в кафе, кинотеатр или парк.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1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dirty="0" smtClean="0"/>
              <a:t>	Запишитесь вместе </a:t>
            </a:r>
            <a:r>
              <a:rPr lang="ru-RU" sz="2100" dirty="0" smtClean="0"/>
              <a:t>с сыном или дочкой</a:t>
            </a:r>
            <a:r>
              <a:rPr lang="ru-RU" sz="2100" b="1" dirty="0" smtClean="0"/>
              <a:t> </a:t>
            </a:r>
            <a:r>
              <a:rPr lang="ru-RU" sz="2100" dirty="0" smtClean="0"/>
              <a:t>в спортивный зал или бассейн.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dirty="0" smtClean="0"/>
              <a:t>	Не применяйте </a:t>
            </a:r>
            <a:r>
              <a:rPr lang="ru-RU" sz="2100" dirty="0" smtClean="0"/>
              <a:t>меры физического воздействия!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100" b="1" dirty="0" smtClean="0"/>
              <a:t>	Не забывайте, </a:t>
            </a:r>
            <a:r>
              <a:rPr lang="ru-RU" sz="2100" dirty="0" smtClean="0"/>
              <a:t>что в преодолении кризисных ситуаций Вам всегда помогут специалисты, обратитесь за помощью к психологу или психиатру.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563" y="548680"/>
            <a:ext cx="7748587" cy="928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Общие рекомендации для родителей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по предупреждению уходов ребенка</a:t>
            </a: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1043608" y="1196752"/>
            <a:ext cx="7777162" cy="525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Уходы ребёнка из дома влекут за собой серьёзные последствия: 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проживая без надзора, дети привыкают: лгать, бездельничать, воровать;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ребёнок легко попадает под опасное влияние и нередко втягивается в преступные и аморальные действия: попрошайничество, пьянство, токсикомания, ранние и беспорядочные половые связи; 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в дальнейшем – серьёзные правонарушения, асоциальный образ жизни. </a:t>
            </a:r>
          </a:p>
          <a:p>
            <a:pPr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ru-RU" dirty="0"/>
              <a:t>кроме того, ребёнок сам может стать жертвой насилия. </a:t>
            </a:r>
          </a:p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b="1" dirty="0"/>
              <a:t>Угроза сбежать из дома - это тоже сигнал, который не должен быть проигнорирован! 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Когда дети уходят первый раз - это ещё не болезнь. </a:t>
            </a:r>
          </a:p>
          <a:p>
            <a:pPr>
              <a:defRPr/>
            </a:pPr>
            <a:r>
              <a:rPr lang="ru-RU" dirty="0"/>
              <a:t>Но потом желание бродяжничать станет уже необратимым – с ним ребёнок не сможет справиться самостоятельно без вашего прямого вмешательства и участия в его жизни.</a:t>
            </a:r>
          </a:p>
          <a:p>
            <a:pPr>
              <a:defRPr/>
            </a:pPr>
            <a:r>
              <a:rPr lang="ru-RU" dirty="0"/>
              <a:t> 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71800" y="548680"/>
            <a:ext cx="4462462" cy="525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</a:rPr>
              <a:t>Последствия побегов</a:t>
            </a:r>
          </a:p>
          <a:p>
            <a:pP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791431" y="713692"/>
            <a:ext cx="7777162" cy="5632311"/>
          </a:xfrm>
          <a:prstGeom prst="rect">
            <a:avLst/>
          </a:prstGeom>
          <a:blipFill dpi="0" rotWithShape="1">
            <a:blip r:embed="rId2" cstate="print">
              <a:alphaModFix amt="84000"/>
            </a:blip>
            <a:srcRect/>
            <a:stretch>
              <a:fillRect/>
            </a:stretch>
          </a:blipFill>
        </p:spPr>
        <p:txBody>
          <a:bodyPr>
            <a:spAutoFit/>
          </a:bodyPr>
          <a:lstStyle/>
          <a:p>
            <a:pPr algn="ctr">
              <a:defRPr/>
            </a:pPr>
            <a:endParaRPr lang="ru-RU" sz="30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ПОМНИТЕ</a:t>
            </a:r>
            <a:r>
              <a:rPr lang="ru-RU" sz="3000" b="1" dirty="0">
                <a:solidFill>
                  <a:srgbClr val="FF0000"/>
                </a:solidFill>
              </a:rPr>
              <a:t>! 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FF0000"/>
                </a:solidFill>
              </a:rPr>
              <a:t>Ваш ребёнок не сможет самостоятельно преодолеть трудности без Вашей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ЛЮБВИ </a:t>
            </a:r>
            <a:r>
              <a:rPr lang="ru-RU" sz="3000" b="1" dirty="0">
                <a:solidFill>
                  <a:srgbClr val="FF0000"/>
                </a:solidFill>
              </a:rPr>
              <a:t>и ПОНИМАНИЯ!</a:t>
            </a: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ru-RU" sz="30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99792" y="3140968"/>
            <a:ext cx="3960440" cy="350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221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Самовольный уход воспитанника из ДОУ</vt:lpstr>
      <vt:lpstr>«Необходимо предъявлять к ребёнку твёрдые, непререкаемые требования общества, вооружать нормами поведения, чтобы он знал, что можно и чего нельзя,  что похвально и что наказуемо»                         А. С. Макаренко. </vt:lpstr>
      <vt:lpstr>Самовольный уход – отсутствие ребёнка на территории учреждения без установленной причины. Профилактика самовольных уходов - совокупность предупредительных мероприятий, направленных на охрану и укрепление здоровья, предупреждение и возникновение асоциальных проявлений, устранение факторов риска.</vt:lpstr>
      <vt:lpstr>Презентация PowerPoint</vt:lpstr>
      <vt:lpstr>Презентация PowerPoint</vt:lpstr>
      <vt:lpstr>Условия для  воспитания и развития  личности ребёнка.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Самовольный уход воспитанника из ДОУ</dc:title>
  <dc:creator>Настя</dc:creator>
  <cp:lastModifiedBy>Ling</cp:lastModifiedBy>
  <cp:revision>3</cp:revision>
  <dcterms:created xsi:type="dcterms:W3CDTF">2018-09-11T07:55:00Z</dcterms:created>
  <dcterms:modified xsi:type="dcterms:W3CDTF">2023-10-26T14:50:55Z</dcterms:modified>
</cp:coreProperties>
</file>